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ppt/notesSlides/notesSlide22.xml" ContentType="application/vnd.openxmlformats-officedocument.presentationml.notesSlide+xml"/>
  <Override PartName="/ppt/tags/tag22.xml" ContentType="application/vnd.openxmlformats-officedocument.presentationml.tags+xml"/>
  <Override PartName="/ppt/notesSlides/notesSlide23.xml" ContentType="application/vnd.openxmlformats-officedocument.presentationml.notesSlide+xml"/>
  <Override PartName="/ppt/tags/tag23.xml" ContentType="application/vnd.openxmlformats-officedocument.presentationml.tags+xml"/>
  <Override PartName="/ppt/notesSlides/notesSlide24.xml" ContentType="application/vnd.openxmlformats-officedocument.presentationml.notesSlide+xml"/>
  <Override PartName="/ppt/tags/tag24.xml" ContentType="application/vnd.openxmlformats-officedocument.presentationml.tags+xml"/>
  <Override PartName="/ppt/notesSlides/notesSlide25.xml" ContentType="application/vnd.openxmlformats-officedocument.presentationml.notesSlide+xml"/>
  <Override PartName="/ppt/tags/tag25.xml" ContentType="application/vnd.openxmlformats-officedocument.presentationml.tags+xml"/>
  <Override PartName="/ppt/notesSlides/notesSlide26.xml" ContentType="application/vnd.openxmlformats-officedocument.presentationml.notesSlide+xml"/>
  <Override PartName="/ppt/tags/tag26.xml" ContentType="application/vnd.openxmlformats-officedocument.presentationml.tags+xml"/>
  <Override PartName="/ppt/notesSlides/notesSlide27.xml" ContentType="application/vnd.openxmlformats-officedocument.presentationml.notesSlide+xml"/>
  <Override PartName="/ppt/tags/tag27.xml" ContentType="application/vnd.openxmlformats-officedocument.presentationml.tags+xml"/>
  <Override PartName="/ppt/notesSlides/notesSlide28.xml" ContentType="application/vnd.openxmlformats-officedocument.presentationml.notesSlide+xml"/>
  <Override PartName="/ppt/tags/tag28.xml" ContentType="application/vnd.openxmlformats-officedocument.presentationml.tags+xml"/>
  <Override PartName="/ppt/notesSlides/notesSlide29.xml" ContentType="application/vnd.openxmlformats-officedocument.presentationml.notesSlide+xml"/>
  <Override PartName="/ppt/tags/tag29.xml" ContentType="application/vnd.openxmlformats-officedocument.presentationml.tags+xml"/>
  <Override PartName="/ppt/notesSlides/notesSlide30.xml" ContentType="application/vnd.openxmlformats-officedocument.presentationml.notesSlide+xml"/>
  <Override PartName="/ppt/tags/tag30.xml" ContentType="application/vnd.openxmlformats-officedocument.presentationml.tags+xml"/>
  <Override PartName="/ppt/notesSlides/notesSlide31.xml" ContentType="application/vnd.openxmlformats-officedocument.presentationml.notesSlide+xml"/>
  <Override PartName="/ppt/tags/tag31.xml" ContentType="application/vnd.openxmlformats-officedocument.presentationml.tags+xml"/>
  <Override PartName="/ppt/notesSlides/notesSlide32.xml" ContentType="application/vnd.openxmlformats-officedocument.presentationml.notesSlide+xml"/>
  <Override PartName="/ppt/tags/tag32.xml" ContentType="application/vnd.openxmlformats-officedocument.presentationml.tags+xml"/>
  <Override PartName="/ppt/notesSlides/notesSlide33.xml" ContentType="application/vnd.openxmlformats-officedocument.presentationml.notesSlide+xml"/>
  <Override PartName="/ppt/tags/tag33.xml" ContentType="application/vnd.openxmlformats-officedocument.presentationml.tags+xml"/>
  <Override PartName="/ppt/notesSlides/notesSlide34.xml" ContentType="application/vnd.openxmlformats-officedocument.presentationml.notesSlide+xml"/>
  <Override PartName="/ppt/tags/tag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36"/>
  </p:notesMasterIdLst>
  <p:sldIdLst>
    <p:sldId id="256" r:id="rId2"/>
    <p:sldId id="257" r:id="rId3"/>
    <p:sldId id="264" r:id="rId4"/>
    <p:sldId id="258" r:id="rId5"/>
    <p:sldId id="259" r:id="rId6"/>
    <p:sldId id="268" r:id="rId7"/>
    <p:sldId id="261" r:id="rId8"/>
    <p:sldId id="263" r:id="rId9"/>
    <p:sldId id="265" r:id="rId10"/>
    <p:sldId id="266" r:id="rId11"/>
    <p:sldId id="267" r:id="rId12"/>
    <p:sldId id="269" r:id="rId13"/>
    <p:sldId id="260" r:id="rId14"/>
    <p:sldId id="286" r:id="rId15"/>
    <p:sldId id="271" r:id="rId16"/>
    <p:sldId id="270" r:id="rId17"/>
    <p:sldId id="272" r:id="rId18"/>
    <p:sldId id="287" r:id="rId19"/>
    <p:sldId id="288" r:id="rId20"/>
    <p:sldId id="273" r:id="rId21"/>
    <p:sldId id="274" r:id="rId22"/>
    <p:sldId id="275" r:id="rId23"/>
    <p:sldId id="285" r:id="rId24"/>
    <p:sldId id="277" r:id="rId25"/>
    <p:sldId id="276" r:id="rId26"/>
    <p:sldId id="281" r:id="rId27"/>
    <p:sldId id="262" r:id="rId28"/>
    <p:sldId id="278" r:id="rId29"/>
    <p:sldId id="279" r:id="rId30"/>
    <p:sldId id="280" r:id="rId31"/>
    <p:sldId id="282" r:id="rId32"/>
    <p:sldId id="284" r:id="rId33"/>
    <p:sldId id="289" r:id="rId34"/>
    <p:sldId id="283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28B62-76B3-46C3-8CC4-56EAE979E247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81D1-DE5A-412E-98D3-51969C0FF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6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8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0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2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4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5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6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7.xml"/></Relationships>
</file>

<file path=ppt/notesSlides/_rels/notesSlide2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8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9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3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0.xml"/></Relationships>
</file>

<file path=ppt/notesSlides/_rels/notesSlide3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1.xml"/></Relationships>
</file>

<file path=ppt/notesSlides/_rels/notesSlide3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2.xml"/></Relationships>
</file>

<file path=ppt/notesSlides/_rels/notesSlide3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3.xml"/></Relationships>
</file>

<file path=ppt/notesSlides/_rels/notesSlide3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4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08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5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47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37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81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53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653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333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638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03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0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915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046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509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812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331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849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444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277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617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911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46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7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001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937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0422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192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5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63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97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4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11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37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481D1-DE5A-412E-98D3-51969C0FF6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46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2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3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999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75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1938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52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47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6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9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1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5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9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5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91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56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Indian Law in Wisconsin:</a:t>
            </a:r>
            <a:br>
              <a:rPr lang="en-US" dirty="0" smtClean="0"/>
            </a:br>
            <a:r>
              <a:rPr lang="en-US" dirty="0" smtClean="0"/>
              <a:t>A Primer for Family Court Commissioners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237341"/>
          </a:xfrm>
        </p:spPr>
        <p:txBody>
          <a:bodyPr>
            <a:normAutofit/>
          </a:bodyPr>
          <a:lstStyle/>
          <a:p>
            <a:r>
              <a:rPr lang="en-US" dirty="0" smtClean="0"/>
              <a:t>Paul Stenzel</a:t>
            </a:r>
          </a:p>
          <a:p>
            <a:r>
              <a:rPr lang="en-US" dirty="0" smtClean="0"/>
              <a:t>Deputy Family Court Commissioner, Racine County</a:t>
            </a:r>
          </a:p>
          <a:p>
            <a:r>
              <a:rPr lang="en-US" dirty="0" smtClean="0"/>
              <a:t>Wausau, WI - September 14,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2880"/>
            <a:ext cx="8915400" cy="4458342"/>
          </a:xfrm>
        </p:spPr>
        <p:txBody>
          <a:bodyPr/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C6CCD4"/>
              </a:buClr>
              <a:buFontTx/>
              <a:buChar char="•"/>
            </a:pPr>
            <a:r>
              <a:rPr lang="en-US" altLang="en-US" sz="4000" dirty="0">
                <a:solidFill>
                  <a:srgbClr val="FFFFFF"/>
                </a:solidFill>
                <a:latin typeface="Arial"/>
              </a:rPr>
              <a:t>The United States recognizes Indian tribes as “domestic dependent nations.”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FontTx/>
              <a:buChar char="–"/>
            </a:pPr>
            <a:r>
              <a:rPr lang="en-US" altLang="en-US" sz="3600" u="sng" dirty="0">
                <a:solidFill>
                  <a:srgbClr val="FFFFFF"/>
                </a:solidFill>
                <a:latin typeface="Arial"/>
              </a:rPr>
              <a:t>Cherokee Nation v. Georgia</a:t>
            </a:r>
            <a:r>
              <a:rPr lang="en-US" altLang="en-US" sz="3600" dirty="0">
                <a:solidFill>
                  <a:srgbClr val="FFFFFF"/>
                </a:solidFill>
                <a:latin typeface="Arial"/>
              </a:rPr>
              <a:t>, 30 U.S. (5 Pet.) 1, 17 (1831).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C6CCD4"/>
              </a:buClr>
              <a:buFontTx/>
              <a:buChar char="•"/>
            </a:pPr>
            <a:r>
              <a:rPr lang="en-US" altLang="en-US" sz="3600" dirty="0">
                <a:solidFill>
                  <a:srgbClr val="FFFFFF"/>
                </a:solidFill>
                <a:latin typeface="Arial"/>
              </a:rPr>
              <a:t>Tribes do not draw their powers from any source of federal law. Rather, they are the inherent powers of sovereigns that pre-exist the federal Union.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FontTx/>
              <a:buChar char="–"/>
            </a:pPr>
            <a:r>
              <a:rPr lang="en-US" altLang="en-US" sz="2800" i="1" dirty="0">
                <a:solidFill>
                  <a:srgbClr val="FFFFFF"/>
                </a:solidFill>
                <a:latin typeface="Arial"/>
              </a:rPr>
              <a:t>United States v. Wheeler</a:t>
            </a:r>
            <a:r>
              <a:rPr lang="en-US" altLang="en-US" sz="2800" dirty="0">
                <a:solidFill>
                  <a:srgbClr val="FFFFFF"/>
                </a:solidFill>
                <a:latin typeface="Arial"/>
              </a:rPr>
              <a:t>, 435 U.S. 313, 323-24 (1978); </a:t>
            </a:r>
            <a:r>
              <a:rPr lang="en-US" altLang="en-US" sz="2800" i="1" dirty="0">
                <a:solidFill>
                  <a:srgbClr val="FFFFFF"/>
                </a:solidFill>
                <a:latin typeface="Arial"/>
              </a:rPr>
              <a:t>Talton v. Mayes</a:t>
            </a:r>
            <a:r>
              <a:rPr lang="en-US" altLang="en-US" sz="2800" dirty="0">
                <a:solidFill>
                  <a:srgbClr val="FFFFFF"/>
                </a:solidFill>
                <a:latin typeface="Arial"/>
              </a:rPr>
              <a:t>, 163 U.S. 376, 384 (1896).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74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such, Indian Tribes are not subject to the constitutional restraints that bind the federal government and the states.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Talton v. Mayes,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163. U.S. 376, 382-84 (1896).</a:t>
            </a: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Congress has plenary authority over Indian affairs and may impose such restraints by statute.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Washington v. Confederated Bands &amp; Tribes of Yakima Indian Nation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439 U.S. 466, 47-71 (1979).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once per year federal government publishes list of federally recognized Indian tribes.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81 FR 5109 (Jan. 29, 2016)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sult for turtle school oneida wisconsin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428" y="760651"/>
            <a:ext cx="7346247" cy="489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02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  <a:endParaRPr lang="en-US" sz="3200" dirty="0">
              <a:solidFill>
                <a:prstClr val="white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actions / enforcement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8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1953 Congress enacted what is known as Public Law 280. That statute designated that certain states would have jurisdiction over Indian tribes.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until then, state jurisdiction on reservations was very limited.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 Public Law 280, Wisconsin granted concurrent criminal jurisdiction on Indian reservations.  (Except Menominee).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Regarding civil jurisdiction, Wisconsin has civil adjudicatory jurisdiction. (As opposed to civil regulatory.)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Bryan v. Itasca County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426 U.S. 373 (1976).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6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Although there have not been any litigated cases in Wisconsin, with respect to family law, there is little question Wisconsin courts have civil adjudicatory jurisdiction over family matters.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1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a couple of cases suggest that if a Tribe has its own family law enacted, state courts should defer.</a:t>
            </a:r>
          </a:p>
          <a:p>
            <a:r>
              <a:rPr lang="en-US" sz="32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County of Vilas v. Chapman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122 Wis. 2d 211 (1985)</a:t>
            </a:r>
          </a:p>
          <a:p>
            <a:r>
              <a:rPr lang="en-US" sz="32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St. Germaine v. Chapman,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178 Wis. 2d 869 (Ct. App. 1993).</a:t>
            </a:r>
            <a:endParaRPr lang="en-US" sz="32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1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actions / enforcement issues</a:t>
            </a:r>
          </a:p>
        </p:txBody>
      </p:sp>
    </p:spTree>
    <p:extLst>
      <p:ext uri="{BB962C8B-B14F-4D97-AF65-F5344CB8AC3E}">
        <p14:creationId xmlns:p14="http://schemas.microsoft.com/office/powerpoint/2010/main" val="137035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  <a:endParaRPr lang="en-US" sz="3200" dirty="0">
              <a:solidFill>
                <a:prstClr val="white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Enforcement in Tribal Court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8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3211"/>
            <a:ext cx="8915400" cy="4782393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Indian Child Welfare Act (ICWA), 25 USC §§1901 et seq. governs state action to remove an Indian child from the home.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Wisconsin adopted its own version in Wis. Stat. § 48.028 (Enacted in 2009).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purposes of family court, important to know that ICWA does not apply to custody proceedings between parents. See Wis. Stat. 48.028(d) and 25 USC 1903(1).</a:t>
            </a:r>
          </a:p>
        </p:txBody>
      </p:sp>
    </p:spTree>
    <p:extLst>
      <p:ext uri="{BB962C8B-B14F-4D97-AF65-F5344CB8AC3E}">
        <p14:creationId xmlns:p14="http://schemas.microsoft.com/office/powerpoint/2010/main" val="89789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2443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most common application is in CHIPs and TPR proceedings. In those cases, Indian tribes must be noticed if the child at issue is a member or eligible for membership in an Indian tribe.</a:t>
            </a:r>
          </a:p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the ICWA applies, special rules apply: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Tribe can intervene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 can be transferred to tribal court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Preferences on placement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Higher burden of proof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60806" y="1905000"/>
            <a:ext cx="7910869" cy="396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0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  <a:endParaRPr lang="en-US" sz="3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jurisdiction / enforcement issues</a:t>
            </a:r>
            <a:endParaRPr lang="en-US" sz="3200" dirty="0">
              <a:solidFill>
                <a:prstClr val="white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38676"/>
            <a:ext cx="8915400" cy="532455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Tribes make per capita payments to their members. In Wisconsin, these are usually for higher-income tribes who make income from gaming and choose to distribute money to tribal members (not required to).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Amounts and frequency of payment varies (annual, quarterly, bi-weekly).</a:t>
            </a:r>
          </a:p>
          <a:p>
            <a:pPr lvl="1"/>
            <a:endParaRPr lang="en-US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capita payments are considered income and subject to federal income tax. (And thus subject to use in income determination).</a:t>
            </a:r>
          </a:p>
          <a:p>
            <a:pPr lvl="1"/>
            <a:endParaRPr lang="en-US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tribes have a their own procedure for per capita payments to be garnished for child support. 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3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019596"/>
            <a:ext cx="8915400" cy="489162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part of welfare reform in 1996, Congress permitted Tribes to directly receive IV-D funding and establish their own IV-D departments.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Nearly all tribes have established or are in implementation stages for their own IV-D programs.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Tribes and states have to give each other full faith and credit under 28 USC 1738B.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0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RedCliff-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1" y="120503"/>
            <a:ext cx="9845260" cy="6563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51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capita payments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actions / enforcement issues</a:t>
            </a:r>
            <a:endParaRPr lang="en-US" sz="3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624111"/>
            <a:ext cx="8915400" cy="555011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Recognition of state court family orders by tribal jurisdictions varies.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Wisconsin requires state courts to recognize Indian tribes as states for purposes of UCCJEA. (See Wis. Stat. § 822.04)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Wis. Stat.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806.245 requires state courts to give full faith and credit to tribal court judgments.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Wis. Stat. </a:t>
            </a:r>
            <a:r>
              <a:rPr lang="en-US" sz="2800" dirty="0" smtClean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§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806.247 applies enacts VAWA requirements for protective orders.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  <a:endParaRPr lang="en-US" sz="3200" dirty="0">
              <a:solidFill>
                <a:prstClr val="white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actions / enforcement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7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060057"/>
            <a:ext cx="8915400" cy="4851165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Recall that under Public Law 280, states have concurrent jurisdiction with tribes over civil adjudicatory issues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time to time state and tribal court jurisdiction overlap with each other. Parties may forum shop.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came to a head in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 v. Bad River Band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2003 WI 118.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1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was an employment case, but the rule applies to any type of subject matter area. 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 state and tribal court have concurrent jurisdiction, the judges shall hold a hearing on the record and then confer to decide how to allocate jurisdiction based on factors enumerated in case. 2003 WI 118 at </a:t>
            </a:r>
            <a:r>
              <a:rPr lang="en-US" sz="2800" dirty="0" smtClean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¶ 71. (Factors are based on comity.)</a:t>
            </a:r>
            <a:endParaRPr lang="en-US" sz="28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0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After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Teague,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era of state and tribal court collaboration, particularly in the northern half of the state.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Wisconsin Supreme Court enacted Wis. Stat. sec. 801.54 which permits state courts to transfer a case to a tribal court in the appropriate situation.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2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Franklin Gothic Medium" panose="020B0603020102020204" pitchFamily="34" charset="0"/>
              </a:rPr>
              <a:t>Recommended follow up reading:</a:t>
            </a:r>
          </a:p>
          <a:p>
            <a:r>
              <a:rPr lang="en-US" sz="2800" i="1" dirty="0" smtClean="0">
                <a:latin typeface="Franklin Gothic Medium" panose="020B0603020102020204" pitchFamily="34" charset="0"/>
              </a:rPr>
              <a:t>American Indian Law in a Nutshell, </a:t>
            </a:r>
            <a:r>
              <a:rPr lang="en-US" sz="2800" dirty="0" smtClean="0">
                <a:latin typeface="Franklin Gothic Medium" panose="020B0603020102020204" pitchFamily="34" charset="0"/>
              </a:rPr>
              <a:t>6</a:t>
            </a:r>
            <a:r>
              <a:rPr lang="en-US" sz="2800" baseline="30000" dirty="0" smtClean="0">
                <a:latin typeface="Franklin Gothic Medium" panose="020B0603020102020204" pitchFamily="34" charset="0"/>
              </a:rPr>
              <a:t>th</a:t>
            </a:r>
            <a:r>
              <a:rPr lang="en-US" sz="2800" dirty="0" smtClean="0">
                <a:latin typeface="Franklin Gothic Medium" panose="020B0603020102020204" pitchFamily="34" charset="0"/>
              </a:rPr>
              <a:t> ed. (West)</a:t>
            </a:r>
          </a:p>
          <a:p>
            <a:r>
              <a:rPr lang="en-US" sz="2800" i="1" dirty="0" smtClean="0">
                <a:latin typeface="Franklin Gothic Medium" panose="020B0603020102020204" pitchFamily="34" charset="0"/>
              </a:rPr>
              <a:t>Cohen’s Handbook of Federal Indian Law</a:t>
            </a:r>
            <a:r>
              <a:rPr lang="en-US" sz="2800" dirty="0" smtClean="0">
                <a:latin typeface="Franklin Gothic Medium" panose="020B0603020102020204" pitchFamily="34" charset="0"/>
              </a:rPr>
              <a:t>, 2005 Edition (LexisNexis)</a:t>
            </a:r>
            <a:endParaRPr lang="en-US" sz="2800" i="1" dirty="0" smtClean="0">
              <a:latin typeface="Franklin Gothic Medium" panose="020B0603020102020204" pitchFamily="34" charset="0"/>
            </a:endParaRPr>
          </a:p>
          <a:p>
            <a:endParaRPr lang="en-US" sz="2800" dirty="0">
              <a:latin typeface="Franklin Gothic Medium" panose="020B0603020102020204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This was a cursory review of some complex issues:</a:t>
            </a:r>
            <a:endParaRPr lang="en-US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36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can find a lot more outlines and materials about Indian law on various topics at: </a:t>
            </a:r>
            <a:r>
              <a:rPr lang="en-US" sz="40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www.paulstenzel.com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me at: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paul.stenzel@wicourts.gov</a:t>
            </a:r>
            <a:endParaRPr lang="en-US" sz="4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7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005840"/>
            <a:ext cx="8915400" cy="5252720"/>
          </a:xfrm>
        </p:spPr>
        <p:txBody>
          <a:bodyPr>
            <a:normAutofit/>
          </a:bodyPr>
          <a:lstStyle/>
          <a:p>
            <a:r>
              <a:rPr lang="en-US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Federally recognized Tribes in WI:</a:t>
            </a:r>
          </a:p>
          <a:p>
            <a:r>
              <a:rPr lang="en-US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Chippewa bands – Bad River, Lac Courte Oreilles, Lac du Flambeau, Red Cliff, Sokaogon, St. Croix.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Stockbridge-Munsee (Mohican)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Menominee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Oneida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Ho-Chunk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Potawatomi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WI-tribes-map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56560" y="0"/>
            <a:ext cx="5984240" cy="77443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62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tribes have a Tribal Court with varying areas of jurisdiction being exercised.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from state courts in that each tribe has its own substantive law.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to county courts in that tribes have some similarities but each has its own local rules and practices.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05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fcp-court-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271760" cy="684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4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Federal Indian law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Elementary WI Indian law (Jurisdiction)</a:t>
            </a:r>
          </a:p>
          <a:p>
            <a:pPr lvl="0">
              <a:buClr>
                <a:srgbClr val="DE32DE"/>
              </a:buClr>
            </a:pPr>
            <a:r>
              <a:rPr lang="en-US" sz="3200" dirty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pPr lvl="0">
              <a:buClr>
                <a:srgbClr val="DE32DE"/>
              </a:buClr>
            </a:pPr>
            <a:r>
              <a:rPr lang="en-US" sz="3200" dirty="0" smtClean="0">
                <a:solidFill>
                  <a:prstClr val="white">
                    <a:lumMod val="75000"/>
                    <a:lumOff val="2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 Support</a:t>
            </a:r>
            <a:endParaRPr lang="en-US" sz="3200" dirty="0">
              <a:solidFill>
                <a:prstClr val="white">
                  <a:lumMod val="75000"/>
                  <a:lumOff val="2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Concurrent actions / enforcement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History of federal Indian policy: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Pre-1887: Westward expansion and relocation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1887-1943: Allotment and assimilation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1943-1960: Termination and relocation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1960-present: Self-determination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1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Wisp">
  <a:themeElements>
    <a:clrScheme name="Custom 1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0916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7761</TotalTime>
  <Words>1301</Words>
  <Application>Microsoft Office PowerPoint</Application>
  <PresentationFormat>Widescreen</PresentationFormat>
  <Paragraphs>161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Century Gothic</vt:lpstr>
      <vt:lpstr>Franklin Gothic Medium</vt:lpstr>
      <vt:lpstr>Tahoma</vt:lpstr>
      <vt:lpstr>Wingdings 3</vt:lpstr>
      <vt:lpstr>Wisp</vt:lpstr>
      <vt:lpstr>Indian Law in Wisconsin: A Primer for Family Court Commissioners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was a cursory review of some complex issues: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 Law in Wisconsin: A Primer for Family Court Commissioners</dc:title>
  <dc:creator>Paul Stenzel</dc:creator>
  <cp:lastModifiedBy>Paul Stenzel</cp:lastModifiedBy>
  <cp:revision>32</cp:revision>
  <dcterms:created xsi:type="dcterms:W3CDTF">2017-07-25T17:45:28Z</dcterms:created>
  <dcterms:modified xsi:type="dcterms:W3CDTF">2017-09-16T22:20:10Z</dcterms:modified>
</cp:coreProperties>
</file>